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87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F114433-4057-DEB7-2032-CA0F3A1FFD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246206-F620-BBDC-DFC1-19AA8160DE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6F37C-84A5-4EE5-993C-AFDB956998E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8BDFC6-E45E-FD14-417F-0B1EB326FB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2F4B32-E90A-7ABF-4AE8-20A17D9CC0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65D54-AE5D-4651-903B-246E9B79F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559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BD856-A219-444D-A244-0D5784F39DB8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32F2E-D1E7-430B-B096-9C2E41E65B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36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laibook/aipractice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94421C7-F3FB-F4DB-142C-9DF674FA5A7E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36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8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5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072282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72283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93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628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853010"/>
            <a:ext cx="4937760" cy="4107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853010"/>
            <a:ext cx="4937760" cy="4107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73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8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71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52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8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github.com/mlaibook/aipractice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0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66544"/>
            <a:ext cx="10058400" cy="48025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98790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A69FC02-2D1F-3B5F-9AA4-FC67776192B7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701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D49DE6-3DDB-DD35-5BB4-C384C241B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前  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1C8ACE-8B1F-D99D-A73F-5E9A2EF15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机器学习入门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EF314-6325-1892-EC09-DDCE80A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56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8A1AA-49D6-C3B8-8D34-A3818D49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学习计划：进阶部分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93B6E6-DA9C-9FA7-C598-8A82152C5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人工神经网络</a:t>
            </a:r>
            <a:endParaRPr lang="en-US" altLang="zh-CN" dirty="0"/>
          </a:p>
          <a:p>
            <a:pPr lvl="1"/>
            <a:r>
              <a:rPr lang="zh-CN" altLang="en-US" dirty="0"/>
              <a:t>深度学习入门</a:t>
            </a:r>
            <a:endParaRPr lang="en-US" altLang="zh-CN" dirty="0"/>
          </a:p>
          <a:p>
            <a:r>
              <a:rPr lang="zh-CN" altLang="en-US" dirty="0"/>
              <a:t>集成学习</a:t>
            </a:r>
            <a:endParaRPr lang="en-US" altLang="zh-CN" dirty="0"/>
          </a:p>
          <a:p>
            <a:pPr lvl="1"/>
            <a:r>
              <a:rPr lang="zh-CN" altLang="en-US" dirty="0"/>
              <a:t>将弱学习器组合为强学习器</a:t>
            </a:r>
            <a:endParaRPr lang="en-US" altLang="zh-CN" dirty="0"/>
          </a:p>
          <a:p>
            <a:r>
              <a:rPr lang="zh-CN" altLang="en-US" dirty="0"/>
              <a:t>聚类分析</a:t>
            </a:r>
            <a:endParaRPr lang="en-US" altLang="zh-CN" dirty="0"/>
          </a:p>
          <a:p>
            <a:pPr lvl="1"/>
            <a:r>
              <a:rPr lang="zh-CN" altLang="en-US" dirty="0"/>
              <a:t>无监督学习的范式</a:t>
            </a:r>
            <a:endParaRPr lang="en-US" altLang="zh-CN" dirty="0"/>
          </a:p>
          <a:p>
            <a:r>
              <a:rPr lang="zh-CN" altLang="en-US" dirty="0"/>
              <a:t>强化学习</a:t>
            </a:r>
            <a:endParaRPr lang="en-US" altLang="zh-CN" dirty="0"/>
          </a:p>
          <a:p>
            <a:pPr lvl="1"/>
            <a:r>
              <a:rPr lang="zh-CN" altLang="en-US" dirty="0"/>
              <a:t>智能体如何在环境中决策</a:t>
            </a:r>
            <a:endParaRPr lang="en-US" altLang="zh-CN" dirty="0"/>
          </a:p>
          <a:p>
            <a:r>
              <a:rPr lang="zh-CN" altLang="en-US" dirty="0"/>
              <a:t>自然语言处理</a:t>
            </a:r>
            <a:endParaRPr lang="en-US" altLang="zh-CN" dirty="0"/>
          </a:p>
          <a:p>
            <a:pPr lvl="1"/>
            <a:r>
              <a:rPr lang="zh-CN" altLang="en-US" dirty="0"/>
              <a:t>处理序列信息的综合方法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2D427D-1C46-8B1A-54E9-98DE2C49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91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A2D83-04E9-D6E4-109B-3BFAC83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人工智能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D67513-5F37-3734-42D5-4218E2C45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强人工智能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像人一样思考的机器存在吗？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“智能”的机器真的在思考吗？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机器能最终具有自主意识吗？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弱人工智能（“窄”人工智能）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行为上表现出“具有类似人类智能”的特点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解决特定领域的具体问题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E07700-6D74-4605-567C-F226C263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2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1BFDA-41DA-AC09-54DD-A42EA380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人工智能的思想实验之一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8DC8ED-A1C3-2A0A-0EAC-B5754936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中文屋子实验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屋子里的人真得理解中文了吗？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还是仅仅在机械的执行规则？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EA6353-AFBC-B41C-4C53-5153A73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5EB6785-4DAB-1551-5911-A3E041F6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2494609"/>
            <a:ext cx="6697807" cy="36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1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20E3D-21D3-E22B-F2D0-E575CF38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人工智能的思想实验之二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0AF2B-7573-87AB-480E-0480B59DF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换脑实验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电路能够模拟大脑控制身体吗？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意识存在于大脑之中吗？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0A49D4-2D21-C39A-0E6B-7F167332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314F33-3660-805D-A2BC-323C4286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253" y="1578108"/>
            <a:ext cx="5545230" cy="397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64D11-6E53-705D-CB71-470C149C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图灵测试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B9498A-7148-2082-977C-15B6BEE57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基于外在行为对智能进行评估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CAAFCB-545C-8A76-4432-F744747C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310332-778A-56EB-5E26-330FA4E9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691" y="1726172"/>
            <a:ext cx="4221762" cy="44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6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B3BDF-97AB-7DA7-26FB-387ED70D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弱人工智能：窄人工智能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D1B78A-A49D-BD1F-07B3-4E98359FE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应用广泛</a:t>
            </a:r>
            <a:endParaRPr lang="en-US" altLang="zh-CN" dirty="0"/>
          </a:p>
          <a:p>
            <a:pPr lvl="1"/>
            <a:r>
              <a:rPr lang="zh-CN" altLang="en-US" dirty="0"/>
              <a:t>声音：语音识别、语音合成</a:t>
            </a:r>
            <a:endParaRPr lang="en-US" altLang="zh-CN" dirty="0"/>
          </a:p>
          <a:p>
            <a:pPr lvl="1"/>
            <a:r>
              <a:rPr lang="zh-CN" altLang="en-US" dirty="0"/>
              <a:t>文字：机器翻译、自动问答</a:t>
            </a:r>
            <a:endParaRPr lang="en-US" altLang="zh-CN" dirty="0"/>
          </a:p>
          <a:p>
            <a:pPr lvl="1"/>
            <a:r>
              <a:rPr lang="zh-CN" altLang="en-US" dirty="0"/>
              <a:t>图像：人脸识别、指纹识别、车牌识别</a:t>
            </a:r>
            <a:endParaRPr lang="en-US" altLang="zh-CN" dirty="0"/>
          </a:p>
          <a:p>
            <a:pPr lvl="1"/>
            <a:r>
              <a:rPr lang="zh-CN" altLang="en-US" dirty="0"/>
              <a:t>决策控制：自动驾驶</a:t>
            </a:r>
            <a:endParaRPr lang="en-US" altLang="zh-CN" dirty="0"/>
          </a:p>
          <a:p>
            <a:r>
              <a:rPr lang="zh-CN" altLang="en-US" dirty="0"/>
              <a:t>“窄”而不弱</a:t>
            </a:r>
            <a:endParaRPr lang="en-US" altLang="zh-CN" dirty="0"/>
          </a:p>
          <a:p>
            <a:pPr lvl="1"/>
            <a:r>
              <a:rPr lang="zh-CN" altLang="en-US" dirty="0"/>
              <a:t>在特定领域超越人类：</a:t>
            </a:r>
            <a:r>
              <a:rPr lang="en-US" altLang="zh-CN" dirty="0"/>
              <a:t>AlphaGo</a:t>
            </a:r>
            <a:r>
              <a:rPr lang="zh-CN" altLang="en-US" dirty="0"/>
              <a:t>围棋</a:t>
            </a:r>
            <a:endParaRPr lang="en-US" altLang="zh-CN" dirty="0"/>
          </a:p>
          <a:p>
            <a:pPr lvl="1"/>
            <a:r>
              <a:rPr lang="zh-CN" altLang="en-US" dirty="0"/>
              <a:t>准确、稳定、不会疲劳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4A1851-6B89-F8F8-D3AA-4394BB8B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35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A47D6B-4BE8-8A0B-E1FA-BD879A7C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人工智能的流派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039EB2-286C-3255-1882-6DBD10923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符号主义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智能是基于符号的逻辑推演</a:t>
            </a:r>
            <a:endParaRPr lang="en-US" altLang="zh-CN" dirty="0"/>
          </a:p>
          <a:p>
            <a:r>
              <a:rPr lang="zh-CN" altLang="en-US" dirty="0"/>
              <a:t>联结主义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智能蕴藏于神经元连接中</a:t>
            </a:r>
            <a:endParaRPr lang="en-US" altLang="zh-CN" dirty="0"/>
          </a:p>
          <a:p>
            <a:r>
              <a:rPr lang="zh-CN" altLang="en-US" dirty="0"/>
              <a:t>行为主义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智能是感知和动作的过程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163542-19FC-7FC3-5752-90273A9A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7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E65978-3D42-1712-2423-878D5F53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机器学习和人工智能的关系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E1A952-0C21-665D-442F-6D137C4D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人工智能研究包含很多领域和研究方向</a:t>
            </a:r>
            <a:endParaRPr lang="en-US" altLang="zh-CN" dirty="0"/>
          </a:p>
          <a:p>
            <a:pPr lvl="1"/>
            <a:r>
              <a:rPr lang="zh-CN" altLang="en-US" dirty="0"/>
              <a:t>演绎推理，问题求解</a:t>
            </a:r>
            <a:endParaRPr lang="en-US" altLang="zh-CN" dirty="0"/>
          </a:p>
          <a:p>
            <a:pPr lvl="1"/>
            <a:r>
              <a:rPr lang="zh-CN" altLang="en-US" dirty="0"/>
              <a:t>知识表示</a:t>
            </a:r>
            <a:endParaRPr lang="en-US" altLang="zh-CN" dirty="0"/>
          </a:p>
          <a:p>
            <a:pPr lvl="1"/>
            <a:r>
              <a:rPr lang="zh-CN" altLang="en-US" b="1" dirty="0"/>
              <a:t>机器学习</a:t>
            </a:r>
            <a:endParaRPr lang="en-US" altLang="zh-CN" b="1" dirty="0"/>
          </a:p>
          <a:p>
            <a:pPr lvl="1"/>
            <a:r>
              <a:rPr lang="zh-CN" altLang="en-US" dirty="0"/>
              <a:t>自然语言处理</a:t>
            </a:r>
            <a:endParaRPr lang="en-US" altLang="zh-CN" dirty="0"/>
          </a:p>
          <a:p>
            <a:pPr lvl="1"/>
            <a:r>
              <a:rPr lang="zh-CN" altLang="en-US" dirty="0"/>
              <a:t>机器人学，控制论（运动与控制）</a:t>
            </a:r>
            <a:endParaRPr lang="en-US" altLang="zh-CN" dirty="0"/>
          </a:p>
          <a:p>
            <a:pPr lvl="1"/>
            <a:r>
              <a:rPr lang="zh-CN" altLang="en-US" dirty="0"/>
              <a:t>机器感知，情感计算</a:t>
            </a:r>
            <a:endParaRPr lang="en-US" altLang="zh-CN" dirty="0"/>
          </a:p>
          <a:p>
            <a:r>
              <a:rPr lang="zh-CN" altLang="en-US" dirty="0"/>
              <a:t>人工智能研究有很多不同的方法</a:t>
            </a:r>
            <a:endParaRPr lang="en-US" altLang="zh-CN" dirty="0"/>
          </a:p>
          <a:p>
            <a:pPr lvl="1"/>
            <a:r>
              <a:rPr lang="zh-CN" altLang="en-US" dirty="0"/>
              <a:t>搜索和优化算法</a:t>
            </a:r>
            <a:endParaRPr lang="en-US" altLang="zh-CN" dirty="0"/>
          </a:p>
          <a:p>
            <a:pPr lvl="1"/>
            <a:r>
              <a:rPr lang="zh-CN" altLang="en-US" dirty="0"/>
              <a:t>数理逻辑</a:t>
            </a:r>
            <a:endParaRPr lang="en-US" altLang="zh-CN" dirty="0"/>
          </a:p>
          <a:p>
            <a:pPr lvl="1"/>
            <a:r>
              <a:rPr lang="zh-CN" altLang="en-US" b="1" dirty="0"/>
              <a:t>基于概率的不确定性推理</a:t>
            </a:r>
            <a:endParaRPr lang="en-US" altLang="zh-CN" b="1" dirty="0"/>
          </a:p>
          <a:p>
            <a:pPr lvl="1"/>
            <a:r>
              <a:rPr lang="zh-CN" altLang="en-US" b="1" dirty="0"/>
              <a:t>基于统计的方法</a:t>
            </a:r>
            <a:endParaRPr lang="en-US" altLang="zh-CN" b="1" dirty="0"/>
          </a:p>
          <a:p>
            <a:pPr lvl="1"/>
            <a:r>
              <a:rPr lang="zh-CN" altLang="en-US" b="1" dirty="0"/>
              <a:t>神经网络</a:t>
            </a:r>
            <a:endParaRPr lang="en-US" altLang="zh-CN" b="1" dirty="0"/>
          </a:p>
          <a:p>
            <a:r>
              <a:rPr lang="zh-CN" altLang="en-US" dirty="0"/>
              <a:t>机器学习</a:t>
            </a:r>
            <a:endParaRPr lang="en-US" altLang="zh-CN" dirty="0"/>
          </a:p>
          <a:p>
            <a:pPr lvl="1"/>
            <a:r>
              <a:rPr lang="zh-CN" altLang="en-US" dirty="0"/>
              <a:t>采用统计、概率、神经网络等方法解决智能体学习和决策问题</a:t>
            </a:r>
            <a:endParaRPr lang="en-US" altLang="zh-CN" dirty="0"/>
          </a:p>
          <a:p>
            <a:pPr lvl="1"/>
            <a:r>
              <a:rPr lang="zh-CN" altLang="en-US" dirty="0"/>
              <a:t>机器学习是属于人工智能的一个领域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90864D-813E-4648-C71A-BD9F0B87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31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FC9A57-3C22-BC1B-689E-9C5A257A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学习计划：基础部分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E39AA0-0DBB-7A93-356A-8D40F2725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专家系统</a:t>
            </a:r>
            <a:endParaRPr lang="en-US" altLang="zh-CN" dirty="0"/>
          </a:p>
          <a:p>
            <a:pPr lvl="1"/>
            <a:r>
              <a:rPr lang="zh-CN" altLang="en-US" dirty="0"/>
              <a:t>了解机器学习的发展动机</a:t>
            </a:r>
            <a:endParaRPr lang="en-US" altLang="zh-CN" dirty="0"/>
          </a:p>
          <a:p>
            <a:r>
              <a:rPr lang="zh-CN" altLang="en-US" dirty="0"/>
              <a:t>决策树</a:t>
            </a:r>
            <a:endParaRPr lang="en-US" altLang="zh-CN" dirty="0"/>
          </a:p>
          <a:p>
            <a:pPr lvl="1"/>
            <a:r>
              <a:rPr lang="zh-CN" altLang="en-US" dirty="0"/>
              <a:t>最基本的分类器</a:t>
            </a:r>
            <a:endParaRPr lang="en-US" altLang="zh-CN" dirty="0"/>
          </a:p>
          <a:p>
            <a:r>
              <a:rPr lang="zh-CN" altLang="en-US" dirty="0"/>
              <a:t>人工神经元</a:t>
            </a:r>
            <a:endParaRPr lang="en-US" altLang="zh-CN" dirty="0"/>
          </a:p>
          <a:p>
            <a:pPr lvl="1"/>
            <a:r>
              <a:rPr lang="zh-CN" altLang="en-US" dirty="0"/>
              <a:t>神经网络的基础</a:t>
            </a:r>
            <a:endParaRPr lang="en-US" altLang="zh-CN" dirty="0"/>
          </a:p>
          <a:p>
            <a:r>
              <a:rPr lang="zh-CN" altLang="en-US" dirty="0"/>
              <a:t>线性回归</a:t>
            </a:r>
            <a:endParaRPr lang="en-US" altLang="zh-CN" dirty="0"/>
          </a:p>
          <a:p>
            <a:pPr lvl="1"/>
            <a:r>
              <a:rPr lang="zh-CN" altLang="en-US" dirty="0"/>
              <a:t>最基本的回归问题</a:t>
            </a:r>
            <a:endParaRPr lang="en-US" altLang="zh-CN" dirty="0"/>
          </a:p>
          <a:p>
            <a:r>
              <a:rPr lang="zh-CN" altLang="en-US" dirty="0"/>
              <a:t>逻辑斯蒂回归</a:t>
            </a:r>
            <a:endParaRPr lang="en-US" altLang="zh-CN" dirty="0"/>
          </a:p>
          <a:p>
            <a:pPr lvl="1"/>
            <a:r>
              <a:rPr lang="zh-CN" altLang="en-US" dirty="0"/>
              <a:t>理解分类器的理论本质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28E01E-6DB5-16BD-8429-831A0659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42746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</TotalTime>
  <Words>372</Words>
  <Application>Microsoft Office PowerPoint</Application>
  <PresentationFormat>宽屏</PresentationFormat>
  <Paragraphs>86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Calibri</vt:lpstr>
      <vt:lpstr>Wingdings</vt:lpstr>
      <vt:lpstr>回顾</vt:lpstr>
      <vt:lpstr>前  言</vt:lpstr>
      <vt:lpstr>人工智能</vt:lpstr>
      <vt:lpstr>人工智能的思想实验之一</vt:lpstr>
      <vt:lpstr>人工智能的思想实验之二</vt:lpstr>
      <vt:lpstr>图灵测试</vt:lpstr>
      <vt:lpstr>弱人工智能：窄人工智能</vt:lpstr>
      <vt:lpstr>人工智能的流派</vt:lpstr>
      <vt:lpstr>机器学习和人工智能的关系</vt:lpstr>
      <vt:lpstr>学习计划：基础部分</vt:lpstr>
      <vt:lpstr>学习计划：进阶部分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  言</dc:title>
  <dc:creator>Dong Zheng</dc:creator>
  <cp:lastModifiedBy>Dong Zheng</cp:lastModifiedBy>
  <cp:revision>6</cp:revision>
  <dcterms:created xsi:type="dcterms:W3CDTF">2022-06-03T03:17:49Z</dcterms:created>
  <dcterms:modified xsi:type="dcterms:W3CDTF">2022-10-02T01:53:36Z</dcterms:modified>
</cp:coreProperties>
</file>