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A2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97" d="100"/>
          <a:sy n="97" d="100"/>
        </p:scale>
        <p:origin x="68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BD856-A219-444D-A244-0D5784F39DB8}" type="datetimeFigureOut">
              <a:rPr lang="zh-CN" altLang="en-US" smtClean="0"/>
              <a:t>2022/10/2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832F2E-D1E7-430B-B096-9C2E41E65B6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9362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mlaibook/aipractice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 dirty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>
            <a:extLst>
              <a:ext uri="{FF2B5EF4-FFF2-40B4-BE49-F238E27FC236}">
                <a16:creationId xmlns:a16="http://schemas.microsoft.com/office/drawing/2014/main" id="{094421C7-F3FB-F4DB-142C-9DF674FA5A7E}"/>
              </a:ext>
            </a:extLst>
          </p:cNvPr>
          <p:cNvSpPr txBox="1"/>
          <p:nvPr userDrawn="1"/>
        </p:nvSpPr>
        <p:spPr>
          <a:xfrm>
            <a:off x="1695807" y="6503847"/>
            <a:ext cx="54697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《</a:t>
            </a:r>
            <a:r>
              <a:rPr lang="zh-CN" altLang="en-US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机器学习入门</a:t>
            </a:r>
            <a:r>
              <a:rPr lang="en-US" altLang="zh-CN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——</a:t>
            </a:r>
            <a:r>
              <a:rPr lang="zh-CN" altLang="en-US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数学原理解析及算法实践</a:t>
            </a:r>
            <a:r>
              <a:rPr lang="en-US" altLang="zh-CN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》</a:t>
            </a:r>
            <a:r>
              <a:rPr lang="en-US" altLang="zh-CN" sz="1200" dirty="0" err="1">
                <a:solidFill>
                  <a:srgbClr val="2998E3"/>
                </a:solidFill>
                <a:latin typeface="+mn-lt"/>
                <a:ea typeface="黑体" panose="02010609060101010101" pitchFamily="49" charset="-12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mlaibook</a:t>
            </a:r>
            <a:r>
              <a:rPr lang="en-US" altLang="zh-CN" sz="1200" dirty="0">
                <a:solidFill>
                  <a:srgbClr val="2998E3"/>
                </a:solidFill>
                <a:latin typeface="+mn-lt"/>
                <a:ea typeface="黑体" panose="02010609060101010101" pitchFamily="49" charset="-12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altLang="zh-CN" sz="1200" dirty="0" err="1">
                <a:solidFill>
                  <a:srgbClr val="2998E3"/>
                </a:solidFill>
                <a:latin typeface="+mn-lt"/>
                <a:ea typeface="黑体" panose="02010609060101010101" pitchFamily="49" charset="-12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aipractice</a:t>
            </a:r>
            <a:r>
              <a:rPr lang="en-US" altLang="zh-CN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(github.com)</a:t>
            </a:r>
            <a:endParaRPr lang="zh-CN" altLang="en-US" sz="1200" dirty="0">
              <a:solidFill>
                <a:schemeClr val="bg1"/>
              </a:solidFill>
              <a:latin typeface="+mn-lt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66006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145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2698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02302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072282"/>
            <a:ext cx="4937760" cy="4796812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072283"/>
            <a:ext cx="4937760" cy="4796812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8822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36282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102697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1853010"/>
            <a:ext cx="4937760" cy="410752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102697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1853010"/>
            <a:ext cx="4937760" cy="410752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7293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4761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3700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1D4CF92-A3F5-4C72-9C99-8E020469E4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0445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680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8779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s://github.com/mlaibook/aipractice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008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066544"/>
            <a:ext cx="10058400" cy="480255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1D4CF92-A3F5-4C72-9C99-8E020469E472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097280" y="98790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>
            <a:extLst>
              <a:ext uri="{FF2B5EF4-FFF2-40B4-BE49-F238E27FC236}">
                <a16:creationId xmlns:a16="http://schemas.microsoft.com/office/drawing/2014/main" id="{FA69FC02-2D1F-3B5F-9AA4-FC67776192B7}"/>
              </a:ext>
            </a:extLst>
          </p:cNvPr>
          <p:cNvSpPr txBox="1"/>
          <p:nvPr userDrawn="1"/>
        </p:nvSpPr>
        <p:spPr>
          <a:xfrm>
            <a:off x="1695807" y="6503847"/>
            <a:ext cx="54697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《</a:t>
            </a:r>
            <a:r>
              <a:rPr lang="zh-CN" altLang="en-US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机器学习入门</a:t>
            </a:r>
            <a:r>
              <a:rPr lang="en-US" altLang="zh-CN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——</a:t>
            </a:r>
            <a:r>
              <a:rPr lang="zh-CN" altLang="en-US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数学原理解析及算法实践</a:t>
            </a:r>
            <a:r>
              <a:rPr lang="en-US" altLang="zh-CN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》</a:t>
            </a:r>
            <a:r>
              <a:rPr lang="en-US" altLang="zh-CN" sz="1200" dirty="0" err="1">
                <a:solidFill>
                  <a:srgbClr val="2998E3"/>
                </a:solidFill>
                <a:latin typeface="+mn-lt"/>
                <a:ea typeface="黑体" panose="02010609060101010101" pitchFamily="49" charset="-122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mlaibook</a:t>
            </a:r>
            <a:r>
              <a:rPr lang="en-US" altLang="zh-CN" sz="1200" dirty="0">
                <a:solidFill>
                  <a:srgbClr val="2998E3"/>
                </a:solidFill>
                <a:latin typeface="+mn-lt"/>
                <a:ea typeface="黑体" panose="02010609060101010101" pitchFamily="49" charset="-122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altLang="zh-CN" sz="1200" dirty="0" err="1">
                <a:solidFill>
                  <a:srgbClr val="2998E3"/>
                </a:solidFill>
                <a:latin typeface="+mn-lt"/>
                <a:ea typeface="黑体" panose="02010609060101010101" pitchFamily="49" charset="-122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aipractice</a:t>
            </a:r>
            <a:r>
              <a:rPr lang="en-US" altLang="zh-CN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(github.com)</a:t>
            </a:r>
            <a:endParaRPr lang="zh-CN" altLang="en-US" sz="1200" dirty="0">
              <a:solidFill>
                <a:schemeClr val="bg1"/>
              </a:solidFill>
              <a:latin typeface="+mn-lt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69169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n-lt"/>
          <a:ea typeface="黑体" panose="02010609060101010101" pitchFamily="49" charset="-122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Wingdings" panose="05000000000000000000" pitchFamily="2" charset="2"/>
        <a:buChar char="l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黑体" panose="02010609060101010101" pitchFamily="49" charset="-122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黑体" panose="02010609060101010101" pitchFamily="49" charset="-122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黑体" panose="02010609060101010101" pitchFamily="49" charset="-122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黑体" panose="02010609060101010101" pitchFamily="49" charset="-122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黑体" panose="02010609060101010101" pitchFamily="49" charset="-122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FD49DE6-3DDB-DD35-5BB4-C384C241BB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第二章</a:t>
            </a:r>
            <a:br>
              <a:rPr lang="en-US" altLang="zh-CN" dirty="0"/>
            </a:br>
            <a:r>
              <a:rPr lang="zh-CN" altLang="en-US" dirty="0"/>
              <a:t>决策树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F1C8ACE-8B1F-D99D-A73F-5E9A2EF15A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机器学习入门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6FEF314-6325-1892-EC09-DDCE80AD4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35628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9FC9A57-3C22-BC1B-689E-9C5A257AA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其他的分支条件选择依据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CE39AA0-0DBB-7A93-356A-8D40F2725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基尼不纯度</a:t>
            </a:r>
            <a:endParaRPr lang="en-US" altLang="zh-CN" dirty="0"/>
          </a:p>
          <a:p>
            <a:r>
              <a:rPr lang="zh-CN" altLang="en-US" dirty="0"/>
              <a:t>假设有</a:t>
            </a:r>
            <a:r>
              <a:rPr lang="en-US" altLang="zh-CN" dirty="0"/>
              <a:t>J</a:t>
            </a:r>
            <a:r>
              <a:rPr lang="zh-CN" altLang="en-US" dirty="0"/>
              <a:t>个类别，每个类别的样本比例为</a:t>
            </a:r>
            <a:r>
              <a:rPr lang="en-US" altLang="zh-CN" dirty="0"/>
              <a:t>p</a:t>
            </a:r>
            <a:r>
              <a:rPr lang="en-US" altLang="zh-CN" baseline="-25000" dirty="0"/>
              <a:t>i</a:t>
            </a:r>
          </a:p>
          <a:p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628E01E-6DB5-16BD-8429-831A0659B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10</a:t>
            </a:fld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1154B40C-0393-B446-A407-B978903BB1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2825" y="2331930"/>
            <a:ext cx="4206350" cy="3969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2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0A2D83-04E9-D6E4-109B-3BFAC835D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决策树提出的背景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CD67513-5F37-3734-42D5-4218E2C45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sz="3600" dirty="0"/>
              <a:t>提出决策树算法的时代，机器学习的概念已经提出</a:t>
            </a:r>
            <a:endParaRPr lang="en-US" altLang="zh-CN" sz="3600" dirty="0"/>
          </a:p>
          <a:p>
            <a:r>
              <a:rPr lang="zh-CN" altLang="en-US" sz="3600" dirty="0"/>
              <a:t>学习是智能行为的重要特征</a:t>
            </a:r>
            <a:endParaRPr lang="en-US" altLang="zh-CN" sz="3600" dirty="0"/>
          </a:p>
          <a:p>
            <a:r>
              <a:rPr lang="zh-CN" altLang="en-US" sz="3600" dirty="0"/>
              <a:t>学习方法分为两类</a:t>
            </a:r>
            <a:endParaRPr lang="en-US" altLang="zh-CN" sz="3600" dirty="0"/>
          </a:p>
          <a:p>
            <a:pPr lvl="1"/>
            <a:r>
              <a:rPr lang="zh-CN" altLang="en-US" sz="3200" dirty="0"/>
              <a:t>一类是能够自我改进的自适应系统</a:t>
            </a:r>
          </a:p>
          <a:p>
            <a:pPr lvl="1"/>
            <a:r>
              <a:rPr lang="zh-CN" altLang="en-US" sz="3200" dirty="0"/>
              <a:t>一类是基于结构化知识的学习方法</a:t>
            </a:r>
            <a:endParaRPr lang="en-US" altLang="zh-CN" sz="3200" dirty="0"/>
          </a:p>
          <a:p>
            <a:r>
              <a:rPr lang="zh-CN" altLang="en-US" sz="3600" dirty="0"/>
              <a:t>决策树是对专家系统学习过程的改进</a:t>
            </a:r>
            <a:endParaRPr lang="en-US" altLang="zh-CN" sz="3600" dirty="0"/>
          </a:p>
          <a:p>
            <a:pPr lvl="1"/>
            <a:r>
              <a:rPr lang="zh-CN" altLang="en-US" sz="3200" dirty="0"/>
              <a:t>不再依赖于领域专家</a:t>
            </a:r>
            <a:endParaRPr lang="en-US" altLang="zh-CN" sz="3200" dirty="0"/>
          </a:p>
          <a:p>
            <a:pPr lvl="1"/>
            <a:r>
              <a:rPr lang="zh-CN" altLang="en-US" sz="3200" dirty="0"/>
              <a:t>直接从数据中自动归纳总结规则</a:t>
            </a:r>
            <a:endParaRPr lang="en-US" altLang="zh-CN" sz="32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7E07700-6D74-4605-567C-F226C263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1723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B1BFDA-41DA-AC09-54DD-A42EA3806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分类问题</a:t>
            </a:r>
          </a:p>
        </p:txBody>
      </p:sp>
      <p:pic>
        <p:nvPicPr>
          <p:cNvPr id="13" name="内容占位符 12">
            <a:extLst>
              <a:ext uri="{FF2B5EF4-FFF2-40B4-BE49-F238E27FC236}">
                <a16:creationId xmlns:a16="http://schemas.microsoft.com/office/drawing/2014/main" id="{2FD36C0E-F48A-94F3-89F9-9619C670ED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94094" y="1216703"/>
            <a:ext cx="3664138" cy="4502381"/>
          </a:xfrm>
        </p:spPr>
      </p:pic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6EA6353-AFBC-B41C-4C53-5153A731E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681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420E3D-21D3-E22B-F2D0-E575CF384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决策树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560AF2B-7573-87AB-480E-0480B59DF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将决策规则表示为树状分支的结构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20A49D4-2D21-C39A-0E6B-7F1673323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4</a:t>
            </a:fld>
            <a:endParaRPr lang="zh-CN" altLang="en-US"/>
          </a:p>
        </p:txBody>
      </p:sp>
      <p:pic>
        <p:nvPicPr>
          <p:cNvPr id="18" name="图片 17">
            <a:extLst>
              <a:ext uri="{FF2B5EF4-FFF2-40B4-BE49-F238E27FC236}">
                <a16:creationId xmlns:a16="http://schemas.microsoft.com/office/drawing/2014/main" id="{42FCAB96-BEEC-8FA0-3D11-D8B5F1A3AF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9188" y="1669469"/>
            <a:ext cx="6106717" cy="4373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243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ED64D11-6E53-705D-CB71-470C149C0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决策树的优劣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BB9498A-7148-2082-977C-15B6BEE57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分支条件的选择决定了树的优劣</a:t>
            </a:r>
            <a:endParaRPr lang="en-US" altLang="zh-CN" dirty="0"/>
          </a:p>
          <a:p>
            <a:r>
              <a:rPr lang="zh-CN" altLang="en-US" dirty="0"/>
              <a:t>简洁的树通常可以捕捉到最关键的分类条件</a:t>
            </a:r>
            <a:endParaRPr lang="en-US" altLang="zh-CN" dirty="0"/>
          </a:p>
          <a:p>
            <a:r>
              <a:rPr lang="zh-CN" altLang="en-US" dirty="0"/>
              <a:t>复杂的树极有可能发生过拟合</a:t>
            </a:r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9CAAFCB-545C-8A76-4432-F744747C1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5</a:t>
            </a:fld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49F9191B-FA5B-8B3D-C1E6-3350CA5DD6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9692" y="2003273"/>
            <a:ext cx="6109854" cy="4234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261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2B3BDF-97AB-7DA7-26FB-387ED70D9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度量样本集合的纯度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1D1B78A-A49D-BD1F-07B3-4E98359FE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熵表示了无序程度，可以用来度量样本集合的纯度</a:t>
            </a:r>
            <a:endParaRPr lang="en-US" altLang="zh-CN" dirty="0"/>
          </a:p>
          <a:p>
            <a:r>
              <a:rPr lang="zh-CN" altLang="en-US" dirty="0"/>
              <a:t>假设</a:t>
            </a:r>
            <a:r>
              <a:rPr lang="en-US" altLang="zh-CN" dirty="0"/>
              <a:t>p</a:t>
            </a:r>
            <a:r>
              <a:rPr lang="zh-CN" altLang="en-US" dirty="0"/>
              <a:t>表示正样本数量，</a:t>
            </a:r>
            <a:r>
              <a:rPr lang="en-US" altLang="zh-CN" dirty="0"/>
              <a:t>n</a:t>
            </a:r>
            <a:r>
              <a:rPr lang="zh-CN" altLang="en-US" dirty="0"/>
              <a:t>表示负样本数量，样本集合的熵</a:t>
            </a:r>
            <a:r>
              <a:rPr lang="en-US" altLang="zh-CN" dirty="0"/>
              <a:t>H(p, n)</a:t>
            </a:r>
            <a:r>
              <a:rPr lang="zh-CN" altLang="en-US" dirty="0"/>
              <a:t>计算如下</a:t>
            </a:r>
            <a:endParaRPr lang="en-US" altLang="zh-CN" dirty="0"/>
          </a:p>
          <a:p>
            <a:r>
              <a:rPr lang="zh-CN" altLang="en-US" dirty="0"/>
              <a:t>熵越小，样本集合越纯</a:t>
            </a:r>
            <a:endParaRPr lang="en-US" altLang="zh-CN" dirty="0"/>
          </a:p>
          <a:p>
            <a:pPr lvl="1"/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54A1851-6B89-F8F8-D3AA-4394BB8B3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6</a:t>
            </a:fld>
            <a:endParaRPr lang="zh-CN" altLang="en-US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A09A5EF1-8AB1-25C4-ABE6-9ACDC946F3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6214" y="2978859"/>
            <a:ext cx="9303489" cy="146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355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65CB903-3555-E32F-20BF-691A7C85E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信息增益是熵的减少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2101A581-DB09-50C6-EC47-E5BB27FC4F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假设分支后两组样本集的正负样本数量分别为</a:t>
            </a:r>
            <a:r>
              <a:rPr lang="en-US" altLang="zh-CN" dirty="0"/>
              <a:t>p</a:t>
            </a:r>
            <a:r>
              <a:rPr lang="en-US" altLang="zh-CN" baseline="-25000" dirty="0"/>
              <a:t>1</a:t>
            </a:r>
            <a:r>
              <a:rPr lang="en-US" altLang="zh-CN" dirty="0"/>
              <a:t>, n</a:t>
            </a:r>
            <a:r>
              <a:rPr lang="en-US" altLang="zh-CN" baseline="-25000" dirty="0"/>
              <a:t>1</a:t>
            </a:r>
            <a:r>
              <a:rPr lang="en-US" altLang="zh-CN" dirty="0"/>
              <a:t>, p</a:t>
            </a:r>
            <a:r>
              <a:rPr lang="en-US" altLang="zh-CN" baseline="-25000" dirty="0"/>
              <a:t>2</a:t>
            </a:r>
            <a:r>
              <a:rPr lang="en-US" altLang="zh-CN" dirty="0"/>
              <a:t>, n</a:t>
            </a:r>
            <a:r>
              <a:rPr lang="en-US" altLang="zh-CN" baseline="-25000" dirty="0"/>
              <a:t>2</a:t>
            </a:r>
          </a:p>
          <a:p>
            <a:r>
              <a:rPr lang="zh-CN" altLang="en-US" dirty="0"/>
              <a:t>分支后的熵为：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减少的熵就是增加的信息，好的分支条件应该使信息增益最大化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E85D842-3B30-B4ED-8A68-43DE8CA52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7</a:t>
            </a:fld>
            <a:endParaRPr lang="zh-CN" altLang="en-US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10166D26-E935-77B9-720E-B16885FEEB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0629" y="2225004"/>
            <a:ext cx="6237139" cy="961039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7F71B6FA-4CF0-1014-6D15-27A44B3CE4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3132" y="4449206"/>
            <a:ext cx="5614118" cy="1020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134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A47D6B-4BE8-8A0B-E1FA-BD879A7CC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信息熵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350BA9D4-9DF3-0F4E-47FB-B21964732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熵是系统的无序程度或者不确定性的度量</a:t>
            </a:r>
            <a:endParaRPr lang="en-US" altLang="zh-CN" dirty="0"/>
          </a:p>
          <a:p>
            <a:r>
              <a:rPr lang="zh-CN" altLang="en-US" dirty="0"/>
              <a:t>以</a:t>
            </a:r>
            <a:r>
              <a:rPr lang="en-US" altLang="zh-CN" dirty="0"/>
              <a:t>4</a:t>
            </a:r>
            <a:r>
              <a:rPr lang="zh-CN" altLang="en-US" dirty="0"/>
              <a:t>选</a:t>
            </a:r>
            <a:r>
              <a:rPr lang="en-US" altLang="zh-CN" dirty="0"/>
              <a:t>1</a:t>
            </a:r>
            <a:r>
              <a:rPr lang="zh-CN" altLang="en-US" dirty="0"/>
              <a:t>的单项选择题为例</a:t>
            </a:r>
            <a:endParaRPr lang="en-US" altLang="zh-CN" dirty="0"/>
          </a:p>
          <a:p>
            <a:pPr lvl="1"/>
            <a:r>
              <a:rPr lang="zh-CN" altLang="en-US" dirty="0"/>
              <a:t>当不知道答案，没有任何知识或信息的时候，正确答案可能是任何一个</a:t>
            </a:r>
            <a:endParaRPr lang="en-US" altLang="zh-CN" dirty="0"/>
          </a:p>
          <a:p>
            <a:pPr lvl="1"/>
            <a:r>
              <a:rPr lang="zh-CN" altLang="en-US" dirty="0"/>
              <a:t>此时系统的熵很大，不确定性高</a:t>
            </a:r>
            <a:endParaRPr lang="en-US" altLang="zh-CN" dirty="0"/>
          </a:p>
          <a:p>
            <a:pPr lvl="1"/>
            <a:r>
              <a:rPr lang="zh-CN" altLang="en-US" dirty="0"/>
              <a:t>如果“老师”提供了信息，排除了</a:t>
            </a:r>
            <a:r>
              <a:rPr lang="en-US" altLang="zh-CN" dirty="0"/>
              <a:t>A</a:t>
            </a:r>
            <a:r>
              <a:rPr lang="zh-CN" altLang="en-US" dirty="0"/>
              <a:t>和</a:t>
            </a:r>
            <a:r>
              <a:rPr lang="en-US" altLang="zh-CN" dirty="0"/>
              <a:t>B</a:t>
            </a:r>
            <a:r>
              <a:rPr lang="zh-CN" altLang="en-US" dirty="0"/>
              <a:t>两个选项，不确定性就降低了，熵减小了</a:t>
            </a:r>
            <a:endParaRPr lang="en-US" altLang="zh-CN" dirty="0"/>
          </a:p>
          <a:p>
            <a:pPr lvl="1"/>
            <a:r>
              <a:rPr lang="zh-CN" altLang="en-US" dirty="0"/>
              <a:t>如果“老师”给出了正确答案，不确定性消失了，熵减小为</a:t>
            </a:r>
            <a:r>
              <a:rPr lang="en-US" altLang="zh-CN" dirty="0"/>
              <a:t>0</a:t>
            </a:r>
          </a:p>
          <a:p>
            <a:r>
              <a:rPr lang="zh-CN" altLang="en-US" dirty="0"/>
              <a:t>熵的度量</a:t>
            </a:r>
            <a:r>
              <a:rPr lang="en-US" altLang="zh-CN" dirty="0"/>
              <a:t>=</a:t>
            </a:r>
            <a:r>
              <a:rPr lang="zh-CN" altLang="en-US" dirty="0"/>
              <a:t>消除不确定性所需的信息量</a:t>
            </a:r>
            <a:endParaRPr lang="en-US" altLang="zh-CN" dirty="0"/>
          </a:p>
          <a:p>
            <a:pPr lvl="1"/>
            <a:r>
              <a:rPr lang="zh-CN" altLang="en-US" dirty="0"/>
              <a:t>设可能的状态数为</a:t>
            </a:r>
            <a:r>
              <a:rPr lang="en-US" altLang="zh-CN" dirty="0"/>
              <a:t>N</a:t>
            </a:r>
            <a:r>
              <a:rPr lang="zh-CN" altLang="en-US" dirty="0"/>
              <a:t>（各状态等概率），熵如下（以比特为单位）</a:t>
            </a:r>
            <a:endParaRPr lang="en-US" altLang="zh-CN" dirty="0"/>
          </a:p>
          <a:p>
            <a:pPr marL="457200" lvl="1" indent="0">
              <a:buNone/>
            </a:pP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C163542-19FC-7FC3-5752-90273A9A3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8</a:t>
            </a:fld>
            <a:endParaRPr lang="zh-CN" altLang="en-US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124AC2C6-E95F-2F05-A44D-44E4232521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8980" y="4855080"/>
            <a:ext cx="1895636" cy="1048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73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5E65978-3D42-1712-2423-878D5F538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信息熵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71E1A952-0C21-665D-442F-6D137C4DDA5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zh-CN" altLang="en-US" dirty="0"/>
                  <a:t>随机变量</a:t>
                </a:r>
                <a:r>
                  <a:rPr lang="en-US" altLang="zh-CN" dirty="0"/>
                  <a:t>x</a:t>
                </a:r>
                <a:r>
                  <a:rPr lang="zh-CN" altLang="en-US" dirty="0"/>
                  <a:t>的熵</a:t>
                </a:r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r>
                  <a:rPr lang="zh-CN" altLang="en-US" dirty="0"/>
                  <a:t>二分类标签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0, 1</m:t>
                        </m:r>
                      </m:e>
                    </m:d>
                    <m:r>
                      <a:rPr lang="zh-CN" altLang="en-US" i="1">
                        <a:latin typeface="Cambria Math" panose="02040503050406030204" pitchFamily="18" charset="0"/>
                      </a:rPr>
                      <m:t>作为</m:t>
                    </m:r>
                  </m:oMath>
                </a14:m>
                <a:r>
                  <a:rPr lang="zh-CN" altLang="en-US" dirty="0"/>
                  <a:t>随机变量的熵，</a:t>
                </a:r>
                <a:r>
                  <a:rPr lang="en-US" altLang="zh-CN" dirty="0"/>
                  <a:t>p</a:t>
                </a:r>
                <a:r>
                  <a:rPr lang="zh-CN" altLang="en-US" dirty="0"/>
                  <a:t>为</a:t>
                </a:r>
                <a:r>
                  <a:rPr lang="en-US" altLang="zh-CN" dirty="0"/>
                  <a:t>x=1</a:t>
                </a:r>
                <a:r>
                  <a:rPr lang="zh-CN" altLang="en-US" dirty="0"/>
                  <a:t>的概率</a:t>
                </a:r>
                <a:endParaRPr lang="en-US" altLang="zh-CN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71E1A952-0C21-665D-442F-6D137C4DDA5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5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490864D-813E-4648-C71A-BD9F0B87C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9</a:t>
            </a:fld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1E42FA5D-4871-9F30-0309-089D8FE43E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4936" y="1644417"/>
            <a:ext cx="4795234" cy="1231405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86AFE34B-15C6-D716-113D-7B1429D934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57396" y="3647523"/>
            <a:ext cx="4692998" cy="2628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316870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</TotalTime>
  <Words>381</Words>
  <Application>Microsoft Office PowerPoint</Application>
  <PresentationFormat>宽屏</PresentationFormat>
  <Paragraphs>57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等线</vt:lpstr>
      <vt:lpstr>Arial</vt:lpstr>
      <vt:lpstr>Calibri</vt:lpstr>
      <vt:lpstr>Cambria Math</vt:lpstr>
      <vt:lpstr>Wingdings</vt:lpstr>
      <vt:lpstr>回顾</vt:lpstr>
      <vt:lpstr>第二章 决策树</vt:lpstr>
      <vt:lpstr>决策树提出的背景</vt:lpstr>
      <vt:lpstr>分类问题</vt:lpstr>
      <vt:lpstr>决策树</vt:lpstr>
      <vt:lpstr>决策树的优劣</vt:lpstr>
      <vt:lpstr>度量样本集合的纯度</vt:lpstr>
      <vt:lpstr>信息增益是熵的减少</vt:lpstr>
      <vt:lpstr>信息熵</vt:lpstr>
      <vt:lpstr>信息熵</vt:lpstr>
      <vt:lpstr>其他的分支条件选择依据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前  言</dc:title>
  <dc:creator>Dong Zheng</dc:creator>
  <cp:lastModifiedBy>Dong Zheng</cp:lastModifiedBy>
  <cp:revision>6</cp:revision>
  <dcterms:created xsi:type="dcterms:W3CDTF">2022-06-03T03:17:49Z</dcterms:created>
  <dcterms:modified xsi:type="dcterms:W3CDTF">2022-10-02T01:55:30Z</dcterms:modified>
</cp:coreProperties>
</file>